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46" r:id="rId18"/>
    <p:sldId id="272" r:id="rId19"/>
    <p:sldId id="292" r:id="rId20"/>
    <p:sldId id="293" r:id="rId21"/>
    <p:sldId id="294" r:id="rId22"/>
    <p:sldId id="297" r:id="rId23"/>
    <p:sldId id="295" r:id="rId24"/>
    <p:sldId id="307" r:id="rId25"/>
    <p:sldId id="296" r:id="rId26"/>
    <p:sldId id="298" r:id="rId27"/>
    <p:sldId id="299" r:id="rId28"/>
    <p:sldId id="300" r:id="rId29"/>
    <p:sldId id="290" r:id="rId30"/>
    <p:sldId id="323" r:id="rId31"/>
    <p:sldId id="324" r:id="rId32"/>
    <p:sldId id="303" r:id="rId33"/>
    <p:sldId id="302" r:id="rId34"/>
    <p:sldId id="304" r:id="rId35"/>
    <p:sldId id="305" r:id="rId36"/>
    <p:sldId id="306" r:id="rId37"/>
    <p:sldId id="308" r:id="rId38"/>
    <p:sldId id="309" r:id="rId39"/>
    <p:sldId id="312" r:id="rId40"/>
    <p:sldId id="313" r:id="rId41"/>
    <p:sldId id="314" r:id="rId42"/>
    <p:sldId id="316" r:id="rId43"/>
    <p:sldId id="317" r:id="rId44"/>
    <p:sldId id="319" r:id="rId45"/>
    <p:sldId id="321" r:id="rId46"/>
    <p:sldId id="322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5" r:id="rId56"/>
    <p:sldId id="336" r:id="rId57"/>
    <p:sldId id="339" r:id="rId58"/>
    <p:sldId id="340" r:id="rId59"/>
    <p:sldId id="341" r:id="rId60"/>
    <p:sldId id="342" r:id="rId61"/>
    <p:sldId id="334" r:id="rId62"/>
    <p:sldId id="338" r:id="rId63"/>
    <p:sldId id="311" r:id="rId64"/>
    <p:sldId id="343" r:id="rId65"/>
    <p:sldId id="344" r:id="rId66"/>
    <p:sldId id="345" r:id="rId67"/>
    <p:sldId id="347" r:id="rId68"/>
    <p:sldId id="348" r:id="rId69"/>
    <p:sldId id="349" r:id="rId70"/>
    <p:sldId id="273" r:id="rId71"/>
    <p:sldId id="337" r:id="rId72"/>
    <p:sldId id="310" r:id="rId73"/>
    <p:sldId id="325" r:id="rId74"/>
    <p:sldId id="289" r:id="rId75"/>
    <p:sldId id="301" r:id="rId76"/>
    <p:sldId id="318" r:id="rId77"/>
    <p:sldId id="283" r:id="rId78"/>
    <p:sldId id="284" r:id="rId79"/>
    <p:sldId id="285" r:id="rId80"/>
    <p:sldId id="286" r:id="rId81"/>
    <p:sldId id="287" r:id="rId82"/>
    <p:sldId id="275" r:id="rId83"/>
    <p:sldId id="279" r:id="rId84"/>
    <p:sldId id="280" r:id="rId85"/>
    <p:sldId id="288" r:id="rId86"/>
    <p:sldId id="281" r:id="rId87"/>
    <p:sldId id="282" r:id="rId88"/>
    <p:sldId id="274" r:id="rId89"/>
    <p:sldId id="27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46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9"/>
            <p14:sldId id="340"/>
            <p14:sldId id="341"/>
            <p14:sldId id="342"/>
            <p14:sldId id="334"/>
            <p14:sldId id="338"/>
            <p14:sldId id="311"/>
            <p14:sldId id="343"/>
            <p14:sldId id="344"/>
            <p14:sldId id="345"/>
            <p14:sldId id="347"/>
            <p14:sldId id="348"/>
            <p14:sldId id="349"/>
            <p14:sldId id="273"/>
            <p14:sldId id="337"/>
            <p14:sldId id="310"/>
            <p14:sldId id="325"/>
            <p14:sldId id="289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8"/>
    <p:restoredTop sz="94729"/>
  </p:normalViewPr>
  <p:slideViewPr>
    <p:cSldViewPr snapToGrid="0" snapToObjects="1">
      <p:cViewPr>
        <p:scale>
          <a:sx n="71" d="100"/>
          <a:sy n="71" d="100"/>
        </p:scale>
        <p:origin x="15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8.jpe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0.jpeg"/><Relationship Id="rId5" Type="http://schemas.microsoft.com/office/2007/relationships/hdphoto" Target="../media/hdphoto19.wdp"/><Relationship Id="rId6" Type="http://schemas.openxmlformats.org/officeDocument/2006/relationships/image" Target="../media/image41.jpeg"/><Relationship Id="rId7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43.jpeg"/><Relationship Id="rId5" Type="http://schemas.microsoft.com/office/2007/relationships/hdphoto" Target="../media/hdphoto22.wdp"/><Relationship Id="rId6" Type="http://schemas.openxmlformats.org/officeDocument/2006/relationships/image" Target="../media/image44.jpeg"/><Relationship Id="rId7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microsoft.com/office/2007/relationships/hdphoto" Target="../media/hdphoto24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49.jpe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51.jpeg"/><Relationship Id="rId5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55.jpe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57.jpeg"/><Relationship Id="rId5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microsoft.com/office/2007/relationships/hdphoto" Target="../media/hdphoto37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microsoft.com/office/2007/relationships/hdphoto" Target="../media/hdphoto38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jpeg"/><Relationship Id="rId5" Type="http://schemas.microsoft.com/office/2007/relationships/hdphoto" Target="../media/hdphoto40.wdp"/><Relationship Id="rId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3" Type="http://schemas.microsoft.com/office/2007/relationships/hdphoto" Target="../media/hdphoto4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68.jpeg"/><Relationship Id="rId5" Type="http://schemas.microsoft.com/office/2007/relationships/hdphoto" Target="../media/hdphoto43.wdp"/><Relationship Id="rId6" Type="http://schemas.openxmlformats.org/officeDocument/2006/relationships/image" Target="../media/image20.jpeg"/><Relationship Id="rId7" Type="http://schemas.microsoft.com/office/2007/relationships/hdphoto" Target="../media/hdphoto4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microsoft.com/office/2007/relationships/hdphoto" Target="../media/hdphoto45.wdp"/><Relationship Id="rId5" Type="http://schemas.openxmlformats.org/officeDocument/2006/relationships/image" Target="../media/image71.jpeg"/><Relationship Id="rId6" Type="http://schemas.microsoft.com/office/2007/relationships/hdphoto" Target="../media/hdphoto4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3" Type="http://schemas.microsoft.com/office/2007/relationships/hdphoto" Target="../media/hdphoto47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microsoft.com/office/2007/relationships/hdphoto" Target="../media/hdphoto48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3" Type="http://schemas.microsoft.com/office/2007/relationships/hdphoto" Target="../media/hdphoto49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391"/>
            <a:ext cx="10515600" cy="1325563"/>
          </a:xfrm>
        </p:spPr>
        <p:txBody>
          <a:bodyPr/>
          <a:lstStyle/>
          <a:p>
            <a:r>
              <a:rPr lang="en-US" dirty="0" smtClean="0"/>
              <a:t>iOS App #1: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108"/>
            <a:ext cx="5401235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learning to code, traditionally the first </a:t>
            </a:r>
            <a:r>
              <a:rPr lang="en-US" dirty="0" err="1" smtClean="0"/>
              <a:t>programme</a:t>
            </a:r>
            <a:r>
              <a:rPr lang="en-US" dirty="0" smtClean="0"/>
              <a:t> we learn to write is called Hello World.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err="1" smtClean="0"/>
              <a:t>programme</a:t>
            </a:r>
            <a:r>
              <a:rPr lang="en-US" dirty="0" smtClean="0"/>
              <a:t> usually shows the text “Hello world”.</a:t>
            </a:r>
          </a:p>
          <a:p>
            <a:endParaRPr lang="en-US" dirty="0"/>
          </a:p>
          <a:p>
            <a:r>
              <a:rPr lang="en-US" dirty="0" smtClean="0"/>
              <a:t>It’s a very basic </a:t>
            </a:r>
            <a:r>
              <a:rPr lang="en-US" dirty="0" err="1" smtClean="0"/>
              <a:t>programme</a:t>
            </a:r>
            <a:r>
              <a:rPr lang="en-US" dirty="0" smtClean="0"/>
              <a:t>, but it’s something for us to get started on our coding journey.</a:t>
            </a:r>
          </a:p>
          <a:p>
            <a:endParaRPr lang="en-US" dirty="0"/>
          </a:p>
          <a:p>
            <a:r>
              <a:rPr lang="en-US" dirty="0" smtClean="0"/>
              <a:t>Our Hello World app will also be able to show a greeting.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35549"/>
          <a:stretch/>
        </p:blipFill>
        <p:spPr>
          <a:xfrm>
            <a:off x="7065861" y="1449107"/>
            <a:ext cx="4448545" cy="5032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you?”, and have a button to clear the name.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1: An Introduction to Swift and Creating the Hello World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4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object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503076"/>
            <a:ext cx="3032446" cy="3346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7" y="1088563"/>
            <a:ext cx="3032444" cy="541674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6"/>
            <a:ext cx="5607570" cy="6354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app in the simulator by clicking the run button (and stop the app by clicking the stop button) on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</a:p>
          <a:p>
            <a:endParaRPr lang="en-US" dirty="0"/>
          </a:p>
          <a:p>
            <a:r>
              <a:rPr lang="en-US" dirty="0" smtClean="0"/>
              <a:t>You can change the type of simulator by clicking on the type and then selecting a different one.</a:t>
            </a:r>
          </a:p>
          <a:p>
            <a:endParaRPr lang="en-US" sz="1400" dirty="0"/>
          </a:p>
          <a:p>
            <a:r>
              <a:rPr lang="en-US" dirty="0" smtClean="0"/>
              <a:t>It’s a good idea to run your app ever so often to test things out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some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2432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58685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7964" y="523761"/>
            <a:ext cx="936923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18171" y="6106887"/>
            <a:ext cx="759650" cy="359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5200" y="1836745"/>
            <a:ext cx="2844000" cy="30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1: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sz="1300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to 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82" y="820098"/>
            <a:ext cx="9601798" cy="1799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702" y="5510326"/>
            <a:ext cx="8003031" cy="1048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9575" y="1216952"/>
            <a:ext cx="1233289" cy="352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849649"/>
            <a:ext cx="8018752" cy="3791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30326"/>
            <a:ext cx="1845734" cy="3225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5784" y="1852059"/>
            <a:ext cx="79861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82759" y="1569027"/>
            <a:ext cx="1326816" cy="361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8"/>
            <a:ext cx="10515600" cy="56842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method is called just before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becomes inactive.</a:t>
            </a:r>
          </a:p>
          <a:p>
            <a:endParaRPr lang="en-US" sz="900" dirty="0"/>
          </a:p>
          <a:p>
            <a:r>
              <a:rPr lang="en-US" dirty="0" smtClean="0"/>
              <a:t>This is a good place to write code that reads whatever has been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ea typeface="Consolas" charset="0"/>
                <a:cs typeface="Consolas" charset="0"/>
              </a:rPr>
              <a:t>, and then changes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So let’s add this code to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 could actually place this code anywhere within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but it’s good to keep our code </a:t>
            </a:r>
            <a:r>
              <a:rPr lang="en-US" dirty="0" err="1" smtClean="0"/>
              <a:t>organised</a:t>
            </a:r>
            <a:r>
              <a:rPr lang="en-US" dirty="0" smtClean="0"/>
              <a:t> by placing similar methods together so that it’s easier for us to find our code.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655" y="3621439"/>
            <a:ext cx="8399453" cy="1069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227093" y="3997376"/>
            <a:ext cx="2265527" cy="3179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7118" y="3976764"/>
            <a:ext cx="3209724" cy="338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70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7576" y="4315349"/>
            <a:ext cx="666915" cy="40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1846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96244" y="4315349"/>
            <a:ext cx="602190" cy="4217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23"/>
            <a:ext cx="10515600" cy="63123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code by running the app in the simulator.</a:t>
            </a:r>
          </a:p>
          <a:p>
            <a:endParaRPr lang="en-US" sz="900" dirty="0"/>
          </a:p>
          <a:p>
            <a:r>
              <a:rPr lang="en-US" dirty="0" smtClean="0"/>
              <a:t>When you type in something into the name Text Field and tap the Done button on the keyboard, the “Hello there!” words will change to be whatever you’ve typed.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you don’t see the iOS keyboard, then you’ll need to change the simulator’s hardware settings. On the Simulator’s menu bar, click on Hardware -&gt; Keyboard -&gt; Connect Hardware Keyboard. When this option is unchecked, the iOS keyboard appears.</a:t>
            </a:r>
          </a:p>
          <a:p>
            <a:endParaRPr lang="en-US" sz="900" dirty="0"/>
          </a:p>
          <a:p>
            <a:r>
              <a:rPr lang="en-US" dirty="0" smtClean="0"/>
              <a:t>You can also use your computer keyboard to type by checking the Connect Hardware Keyboard, and then clicking on Toggle Software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3" y="1755634"/>
            <a:ext cx="3373246" cy="20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543" y="1750154"/>
            <a:ext cx="3386683" cy="2040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2869" y="2396277"/>
            <a:ext cx="3650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000" b="1" dirty="0" smtClean="0">
                <a:solidFill>
                  <a:srgbClr val="FF0000"/>
                </a:solidFill>
              </a:rPr>
              <a:t> changes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2869" y="2796387"/>
            <a:ext cx="36504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245" y="6047059"/>
            <a:ext cx="4451087" cy="506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244" y="6034441"/>
            <a:ext cx="4451087" cy="252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0244" y="6286501"/>
            <a:ext cx="4451087" cy="2667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85"/>
            <a:ext cx="10515600" cy="6126480"/>
          </a:xfrm>
        </p:spPr>
        <p:txBody>
          <a:bodyPr/>
          <a:lstStyle/>
          <a:p>
            <a:r>
              <a:rPr lang="en-US" dirty="0" smtClean="0"/>
              <a:t>The very final thing that our Hello World app needs to do is to show whatever’s typed into the name </a:t>
            </a:r>
            <a:r>
              <a:rPr lang="en-US" dirty="0" smtClean="0">
                <a:solidFill>
                  <a:srgbClr val="0070C0"/>
                </a:solidFill>
              </a:rPr>
              <a:t>Text Field</a:t>
            </a:r>
            <a:r>
              <a:rPr lang="en-US" dirty="0" smtClean="0"/>
              <a:t> as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Let’s change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 such that it shows the text “Hello there, [name]!” after the Done button is tapped on the keyboard. [name] is whatever has been typed into the name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Amend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to be this: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081" y="4124960"/>
            <a:ext cx="9906020" cy="117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8016" y="4578424"/>
            <a:ext cx="141403" cy="3661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9081" y="5398055"/>
            <a:ext cx="1019002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Omitting the exclamation mark will cause an error when you build your code.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This is because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textField.text</a:t>
            </a:r>
            <a:r>
              <a:rPr lang="en-US" sz="2400" b="1" dirty="0" smtClean="0">
                <a:solidFill>
                  <a:srgbClr val="FF0000"/>
                </a:solidFill>
              </a:rPr>
              <a:t> needs to be “unwrapped” before it can be used.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49871" y="4944592"/>
            <a:ext cx="4068145" cy="4534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362"/>
            <a:ext cx="10515600" cy="5523820"/>
          </a:xfrm>
        </p:spPr>
        <p:txBody>
          <a:bodyPr/>
          <a:lstStyle/>
          <a:p>
            <a:r>
              <a:rPr lang="en-US" dirty="0" smtClean="0"/>
              <a:t>Test the app in the simulator.</a:t>
            </a:r>
          </a:p>
          <a:p>
            <a:endParaRPr lang="en-US" sz="1200" dirty="0"/>
          </a:p>
          <a:p>
            <a:r>
              <a:rPr lang="en-US" dirty="0" smtClean="0"/>
              <a:t>Once something is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and the Done button is tapped on the keyboard, whatever’s typed will appear as part of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8945" y="2721899"/>
            <a:ext cx="5257800" cy="401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 may be truncated, such as: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that case, lengthen the width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464" y="3730837"/>
            <a:ext cx="2636252" cy="495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063" y="5991530"/>
            <a:ext cx="4851400" cy="535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55182"/>
          <a:stretch/>
        </p:blipFill>
        <p:spPr>
          <a:xfrm>
            <a:off x="1220922" y="2830297"/>
            <a:ext cx="4699431" cy="36967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End of iOS App #1: Hello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561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Congratulations! You’ve created your first iOS app using the Swift programming language.</a:t>
            </a:r>
          </a:p>
          <a:p>
            <a:endParaRPr lang="en-US" dirty="0"/>
          </a:p>
          <a:p>
            <a:r>
              <a:rPr lang="en-US" dirty="0" smtClean="0"/>
              <a:t>This is what you’ve learnt: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Creating a new Single View App</a:t>
            </a:r>
          </a:p>
          <a:p>
            <a:pPr lvl="1"/>
            <a:r>
              <a:rPr lang="en-US" dirty="0" smtClean="0"/>
              <a:t>Testing in the simulator</a:t>
            </a:r>
          </a:p>
          <a:p>
            <a:pPr lvl="1"/>
            <a:r>
              <a:rPr lang="en-US" dirty="0" smtClean="0"/>
              <a:t>Adding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,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to the UI</a:t>
            </a:r>
          </a:p>
          <a:p>
            <a:pPr lvl="1"/>
            <a:r>
              <a:rPr lang="en-US" dirty="0" smtClean="0"/>
              <a:t>Creating and using Actions and Outlets</a:t>
            </a:r>
          </a:p>
          <a:p>
            <a:pPr lvl="1"/>
            <a:r>
              <a:rPr lang="en-US" dirty="0" smtClean="0"/>
              <a:t>Adopting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Responding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taps</a:t>
            </a:r>
          </a:p>
          <a:p>
            <a:pPr lvl="1"/>
            <a:r>
              <a:rPr lang="en-US" dirty="0" smtClean="0"/>
              <a:t>Dismissing the keyboard</a:t>
            </a:r>
          </a:p>
          <a:p>
            <a:pPr lvl="1"/>
            <a:r>
              <a:rPr lang="en-US" dirty="0" smtClean="0"/>
              <a:t>Reading text from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</a:p>
          <a:p>
            <a:pPr lvl="1"/>
            <a:r>
              <a:rPr lang="en-US" dirty="0" smtClean="0"/>
              <a:t>Using code to change the text in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878" y="3068667"/>
            <a:ext cx="8198603" cy="347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Information: 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2: The Table View, Using GitHub, and </a:t>
            </a:r>
            <a:r>
              <a:rPr lang="en-US" b="1" dirty="0"/>
              <a:t>C</a:t>
            </a:r>
            <a:r>
              <a:rPr lang="en-US" b="1" dirty="0" smtClean="0"/>
              <a:t>reating the MCQ Quiz App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6100482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Our next app will make use of a Table View.</a:t>
            </a:r>
          </a:p>
          <a:p>
            <a:endParaRPr lang="en-US" dirty="0"/>
          </a:p>
          <a:p>
            <a:r>
              <a:rPr lang="en-US" dirty="0" smtClean="0"/>
              <a:t>A Table View is a very common UI element in iOS. It’s used to show a scrolling list of items.</a:t>
            </a:r>
          </a:p>
          <a:p>
            <a:endParaRPr lang="en-US" dirty="0"/>
          </a:p>
          <a:p>
            <a:r>
              <a:rPr lang="en-US" dirty="0" smtClean="0"/>
              <a:t>We’ll be using Table View to show a list of 2 items. These items can be tapped on to select the correct answer to a question.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2: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MCQ Quiz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6123709" cy="553243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ahead and create a Single View App that has the name MCQ Quiz. The steps are the same as for the Hello World app.</a:t>
            </a:r>
          </a:p>
          <a:p>
            <a:endParaRPr lang="en-US" dirty="0"/>
          </a:p>
          <a:p>
            <a:r>
              <a:rPr lang="en-US" dirty="0" smtClean="0"/>
              <a:t>When creating the project, leave the “Create </a:t>
            </a:r>
            <a:r>
              <a:rPr lang="en-US" dirty="0" err="1" smtClean="0"/>
              <a:t>Git</a:t>
            </a:r>
            <a:r>
              <a:rPr lang="en-US" dirty="0" smtClean="0"/>
              <a:t> repository on my Mac” unchecked.</a:t>
            </a:r>
          </a:p>
          <a:p>
            <a:endParaRPr lang="en-US" dirty="0"/>
          </a:p>
          <a:p>
            <a:r>
              <a:rPr lang="en-US" dirty="0" smtClean="0"/>
              <a:t>On this same screen, you can create a new folder for this app, so that things are more </a:t>
            </a:r>
            <a:r>
              <a:rPr lang="en-US" dirty="0" err="1" smtClean="0"/>
              <a:t>organised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And in “Add to:”, leave the default option of “Don’t add to any project or workspace” selected.</a:t>
            </a:r>
          </a:p>
          <a:p>
            <a:endParaRPr lang="en-US" dirty="0"/>
          </a:p>
          <a:p>
            <a:r>
              <a:rPr lang="en-US" dirty="0" smtClean="0"/>
              <a:t>Then drag in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s onto the canvas of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 These will be for the app title and for showing the question.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2124122"/>
            <a:ext cx="4357538" cy="1129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4524307"/>
            <a:ext cx="2514797" cy="1016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304723" y="2131367"/>
            <a:ext cx="248965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8064" y="5166622"/>
            <a:ext cx="2514796" cy="2967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54765" y="2652465"/>
            <a:ext cx="311617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3816316"/>
            <a:ext cx="3557237" cy="522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275195" y="3929384"/>
            <a:ext cx="1973736" cy="3568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3475" y="1407825"/>
            <a:ext cx="4228037" cy="439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so drag it onto the canvas.</a:t>
            </a:r>
          </a:p>
          <a:p>
            <a:endParaRPr lang="en-US" dirty="0"/>
          </a:p>
          <a:p>
            <a:r>
              <a:rPr lang="en-US" dirty="0" smtClean="0"/>
              <a:t>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not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 Controller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You can search for the Table View object by typing its name into the search field.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3474" y="2916480"/>
            <a:ext cx="4228374" cy="10611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4082" y="5383032"/>
            <a:ext cx="3737557" cy="365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7788" y="627267"/>
            <a:ext cx="4194060" cy="58649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Position the UI elements as shown.</a:t>
            </a:r>
          </a:p>
          <a:p>
            <a:endParaRPr lang="en-US" dirty="0"/>
          </a:p>
          <a:p>
            <a:r>
              <a:rPr lang="en-US" dirty="0" smtClean="0"/>
              <a:t>Also amend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’s text as shown.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34850" y="1563409"/>
            <a:ext cx="4228374" cy="3352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16935" y="1117115"/>
            <a:ext cx="1264204" cy="29172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61020" y="2227561"/>
            <a:ext cx="2742668" cy="14681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1535" y="992028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1536" y="4217163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1536" y="5167520"/>
            <a:ext cx="2235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Table View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4999348" y="1262978"/>
            <a:ext cx="3917587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36210" y="1890060"/>
            <a:ext cx="2487264" cy="24417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74080" y="3695701"/>
            <a:ext cx="2186940" cy="1638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Test out the app in the simulator.</a:t>
            </a:r>
          </a:p>
          <a:p>
            <a:endParaRPr lang="en-US" dirty="0"/>
          </a:p>
          <a:p>
            <a:r>
              <a:rPr lang="en-US" dirty="0" smtClean="0"/>
              <a:t>You’ll see an empty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is scrollable. Drag up and down with the mouse to see the scrolling. </a:t>
            </a:r>
            <a:endParaRPr lang="en-US" dirty="0" smtClean="0"/>
          </a:p>
          <a:p>
            <a:endParaRPr lang="en-US" dirty="0"/>
          </a:p>
          <a:p>
            <a:r>
              <a:rPr lang="en-US" smtClean="0"/>
              <a:t>Now let’s work on the code.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137"/>
          <a:stretch/>
        </p:blipFill>
        <p:spPr>
          <a:xfrm>
            <a:off x="7177057" y="860610"/>
            <a:ext cx="4369479" cy="5351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691714" y="2456329"/>
            <a:ext cx="3424516" cy="1239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21392</TotalTime>
  <Words>5115</Words>
  <Application>Microsoft Macintosh PowerPoint</Application>
  <PresentationFormat>Widescreen</PresentationFormat>
  <Paragraphs>617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1: An Introduction to Swift and Creating the Hello World App</vt:lpstr>
      <vt:lpstr>Workshop 1: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Information: Memory Leaks</vt:lpstr>
      <vt:lpstr>Extra Information: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PowerPoint Presentation</vt:lpstr>
      <vt:lpstr>PowerPoint Presentation</vt:lpstr>
      <vt:lpstr>PowerPoint Presentation</vt:lpstr>
      <vt:lpstr>End of iOS App #1: Hello World</vt:lpstr>
      <vt:lpstr>Extra Information: First Responder </vt:lpstr>
      <vt:lpstr>Extra Information: UITextFieldDelegate</vt:lpstr>
      <vt:lpstr>Extra Information – The ViewController</vt:lpstr>
      <vt:lpstr>Workshop 2: The Table View, Using GitHub, and Creating the MCQ Quiz App</vt:lpstr>
      <vt:lpstr>Workshop 2: Lesson Objectives</vt:lpstr>
      <vt:lpstr>iOS App #2: MCQ Quiz</vt:lpstr>
      <vt:lpstr>PowerPoint Presentation</vt:lpstr>
      <vt:lpstr>PowerPoint Presentation</vt:lpstr>
      <vt:lpstr>PowerPoint Presentation</vt:lpstr>
      <vt:lpstr>GitHub</vt:lpstr>
      <vt:lpstr>Debugging and Setting Breakpoints</vt:lpstr>
      <vt:lpstr>Auto Layout</vt:lpstr>
      <vt:lpstr>iOS App #1 – Extension Ideas</vt:lpstr>
      <vt:lpstr>iOS App #3: Question &amp; Answer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505</cp:revision>
  <dcterms:created xsi:type="dcterms:W3CDTF">2017-12-04T05:26:11Z</dcterms:created>
  <dcterms:modified xsi:type="dcterms:W3CDTF">2018-01-01T06:08:36Z</dcterms:modified>
</cp:coreProperties>
</file>